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57" r:id="rId4"/>
    <p:sldId id="258" r:id="rId5"/>
    <p:sldId id="259" r:id="rId6"/>
    <p:sldId id="260" r:id="rId7"/>
    <p:sldId id="27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8" r:id="rId23"/>
    <p:sldId id="275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49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61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15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615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1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6160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2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3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4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5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F0FF3E-81CA-4FE4-8E1F-2346938E517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96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643F8-99A5-4435-8988-E2510299840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7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33EAD-BF0A-4DFE-99CA-CAABDEDBCD4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62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C57B9F7-C1C8-4F4E-83B5-3C97B2C8ABD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17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49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61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15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615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1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6160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2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3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4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5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F0FF3E-81CA-4FE4-8E1F-2346938E517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7EE53-6766-45F3-8491-19036D8A866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0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8DC03-FCEF-4D00-A6E6-C39A7718350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7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CF9AA-DBE0-409D-9360-65F550C6265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36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A3EE0-A5F4-452F-B1AF-3ECC6CDF140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88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72A56-3C64-488A-ADD3-8EBC19FE489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14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D2C21-4A12-46A3-9378-49C3BB30936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5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7EE53-6766-45F3-8491-19036D8A866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38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31A70-0FCD-4F14-B6D4-B4070003602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71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D7D51-C62D-4ED0-B2D6-10BC2024C45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67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643F8-99A5-4435-8988-E2510299840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46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33EAD-BF0A-4DFE-99CA-CAABDEDBCD4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32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C57B9F7-C1C8-4F4E-83B5-3C97B2C8ABD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3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8DC03-FCEF-4D00-A6E6-C39A7718350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8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CF9AA-DBE0-409D-9360-65F550C6265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8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A3EE0-A5F4-452F-B1AF-3ECC6CDF140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2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72A56-3C64-488A-ADD3-8EBC19FE489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3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D2C21-4A12-46A3-9378-49C3BB30936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0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31A70-0FCD-4F14-B6D4-B4070003602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6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D7D51-C62D-4ED0-B2D6-10BC2024C45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8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98E7BB-D8FE-47DA-B625-038C18A48F2D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4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98E7BB-D8FE-47DA-B625-038C18A48F2D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10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JVO-1vEeQw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W4xWyiQdSM" TargetMode="Externa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adiastreet.com/cgvistas/pluto_005a.htm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AHY6965o08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CyeEJBa4KE" TargetMode="External"/><Relationship Id="rId2" Type="http://schemas.openxmlformats.org/officeDocument/2006/relationships/hyperlink" Target="https://www.youtube.com/watch?v=tWQwYQqd36A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381000" y="838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srgbClr val="E3E3FF"/>
                </a:solidFill>
                <a:latin typeface="Comic Sans MS" pitchFamily="66" charset="0"/>
              </a:rPr>
              <a:t>A Look </a:t>
            </a:r>
            <a:br>
              <a:rPr lang="en-US" altLang="en-US" sz="6000">
                <a:solidFill>
                  <a:srgbClr val="E3E3FF"/>
                </a:solidFill>
                <a:latin typeface="Comic Sans MS" pitchFamily="66" charset="0"/>
              </a:rPr>
            </a:br>
            <a:r>
              <a:rPr lang="en-US" altLang="en-US" sz="6000">
                <a:solidFill>
                  <a:srgbClr val="E3E3FF"/>
                </a:solidFill>
                <a:latin typeface="Comic Sans MS" pitchFamily="66" charset="0"/>
              </a:rPr>
              <a:t>Inside the Earth</a:t>
            </a:r>
          </a:p>
        </p:txBody>
      </p:sp>
      <p:pic>
        <p:nvPicPr>
          <p:cNvPr id="2064" name="Picture 16" descr="j04325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2549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/>
          <a:lstStyle/>
          <a:p>
            <a:r>
              <a:rPr lang="en-US" altLang="en-US" sz="2800"/>
              <a:t>Our Earth’s core is about the size of Mars.</a:t>
            </a:r>
          </a:p>
        </p:txBody>
      </p:sp>
      <p:pic>
        <p:nvPicPr>
          <p:cNvPr id="53253" name="Picture 5" descr="PIA025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419975" cy="48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33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 smtClean="0"/>
              <a:t>Three Layers Videos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6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76200" y="889000"/>
            <a:ext cx="8575675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FFFF"/>
                </a:solidFill>
                <a:hlinkClick r:id="rId3"/>
              </a:rPr>
              <a:t>https://</a:t>
            </a:r>
            <a:r>
              <a:rPr lang="en-US" altLang="en-US" dirty="0" smtClean="0">
                <a:solidFill>
                  <a:srgbClr val="FFFFFF"/>
                </a:solidFill>
                <a:hlinkClick r:id="rId3"/>
              </a:rPr>
              <a:t>www.youtube.com/watch?v=EJVO-1vEeQw</a:t>
            </a:r>
            <a:endParaRPr lang="en-US" altLang="en-US" dirty="0" smtClean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FFFF"/>
                </a:solidFill>
              </a:rPr>
              <a:t>DO watch this one- 5 minutes long</a:t>
            </a:r>
          </a:p>
          <a:p>
            <a:pPr>
              <a:spcBef>
                <a:spcPct val="50000"/>
              </a:spcBef>
            </a:pPr>
            <a:r>
              <a:rPr lang="en-US" dirty="0"/>
              <a:t>As you watch write down 5 facts that you learn or think are interesting on the back of your note paper</a:t>
            </a:r>
          </a:p>
          <a:p>
            <a:pPr>
              <a:spcBef>
                <a:spcPct val="50000"/>
              </a:spcBef>
            </a:pPr>
            <a:endParaRPr lang="en-US" alt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16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Layers Based on Composition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09600" y="1600200"/>
            <a:ext cx="8001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FFFF"/>
                </a:solidFill>
              </a:rPr>
              <a:t>Can you think of any other foods that are good example of Earth’s interior layers based on composition?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1447800" y="3581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FFFFFF"/>
                </a:solidFill>
              </a:rPr>
              <a:t> Cherry 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1447800" y="4343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FFFFFF"/>
                </a:solidFill>
              </a:rPr>
              <a:t> Avocado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5715000" y="3581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FFFFFF"/>
                </a:solidFill>
              </a:rPr>
              <a:t> Peach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5715000" y="4343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FFFFFF"/>
                </a:solidFill>
              </a:rPr>
              <a:t> Peanut M&amp;M 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609600" y="5257800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FFFF"/>
                </a:solidFill>
              </a:rPr>
              <a:t>Why not an apple?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148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71" grpId="0"/>
      <p:bldP spid="62472" grpId="0"/>
      <p:bldP spid="62473" grpId="0"/>
      <p:bldP spid="62474" grpId="0"/>
      <p:bldP spid="624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sz="4800">
                <a:latin typeface="Comic Sans MS" pitchFamily="66" charset="0"/>
              </a:rPr>
              <a:t>Layers Based on </a:t>
            </a:r>
            <a:br>
              <a:rPr lang="en-US" altLang="en-US" sz="4800">
                <a:latin typeface="Comic Sans MS" pitchFamily="66" charset="0"/>
              </a:rPr>
            </a:br>
            <a:r>
              <a:rPr lang="en-US" altLang="en-US" sz="4800">
                <a:latin typeface="Comic Sans MS" pitchFamily="66" charset="0"/>
              </a:rPr>
              <a:t>Physical Properties</a:t>
            </a:r>
            <a:r>
              <a:rPr lang="en-US" altLang="en-US" sz="4000"/>
              <a:t/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6705600" cy="4495800"/>
          </a:xfrm>
        </p:spPr>
        <p:txBody>
          <a:bodyPr/>
          <a:lstStyle/>
          <a:p>
            <a:pPr marL="914400" lvl="1" indent="-457200">
              <a:buFontTx/>
              <a:buAutoNum type="alphaLcPeriod"/>
            </a:pPr>
            <a:r>
              <a:rPr lang="en-US" altLang="en-US" b="1">
                <a:latin typeface="Comic Sans MS" pitchFamily="66" charset="0"/>
              </a:rPr>
              <a:t>Lithosphere</a:t>
            </a:r>
          </a:p>
          <a:p>
            <a:pPr marL="914400" lvl="1" indent="-457200">
              <a:buFontTx/>
              <a:buAutoNum type="alphaLcPeriod"/>
            </a:pPr>
            <a:r>
              <a:rPr lang="en-US" altLang="en-US" b="1">
                <a:latin typeface="Comic Sans MS" pitchFamily="66" charset="0"/>
              </a:rPr>
              <a:t>Asthenosphere</a:t>
            </a:r>
          </a:p>
          <a:p>
            <a:pPr marL="914400" lvl="1" indent="-457200">
              <a:buFontTx/>
              <a:buAutoNum type="alphaLcPeriod"/>
            </a:pPr>
            <a:r>
              <a:rPr lang="en-US" altLang="en-US" b="1">
                <a:latin typeface="Comic Sans MS" pitchFamily="66" charset="0"/>
              </a:rPr>
              <a:t>Mesosphere</a:t>
            </a:r>
          </a:p>
          <a:p>
            <a:pPr marL="914400" lvl="1" indent="-457200">
              <a:buFontTx/>
              <a:buAutoNum type="alphaLcPeriod"/>
            </a:pPr>
            <a:r>
              <a:rPr lang="en-US" altLang="en-US" b="1">
                <a:latin typeface="Comic Sans MS" pitchFamily="66" charset="0"/>
              </a:rPr>
              <a:t>Outer Core</a:t>
            </a:r>
          </a:p>
          <a:p>
            <a:pPr marL="914400" lvl="1" indent="-457200">
              <a:buFontTx/>
              <a:buAutoNum type="alphaLcPeriod"/>
            </a:pPr>
            <a:r>
              <a:rPr lang="en-US" altLang="en-US" b="1">
                <a:latin typeface="Comic Sans MS" pitchFamily="66" charset="0"/>
              </a:rPr>
              <a:t>Inner Core</a:t>
            </a:r>
          </a:p>
          <a:p>
            <a:pPr marL="914400" lvl="1" indent="-457200">
              <a:buFontTx/>
              <a:buNone/>
            </a:pPr>
            <a:endParaRPr lang="en-US" altLang="en-US" b="1">
              <a:latin typeface="Comic Sans MS" pitchFamily="66" charset="0"/>
            </a:endParaRPr>
          </a:p>
          <a:p>
            <a:pPr marL="914400" lvl="1" indent="-457200">
              <a:buFontTx/>
              <a:buNone/>
            </a:pPr>
            <a:endParaRPr lang="en-US" altLang="en-US" b="1"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533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sz="4800">
                <a:latin typeface="Comic Sans MS" pitchFamily="66" charset="0"/>
              </a:rPr>
              <a:t>Layers Based on </a:t>
            </a:r>
            <a:br>
              <a:rPr lang="en-US" altLang="en-US" sz="4800">
                <a:latin typeface="Comic Sans MS" pitchFamily="66" charset="0"/>
              </a:rPr>
            </a:br>
            <a:r>
              <a:rPr lang="en-US" altLang="en-US" sz="4800">
                <a:latin typeface="Comic Sans MS" pitchFamily="66" charset="0"/>
              </a:rPr>
              <a:t>Physical Properties</a:t>
            </a:r>
            <a:r>
              <a:rPr lang="en-US" altLang="en-US" sz="4000"/>
              <a:t/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1752600"/>
            <a:ext cx="4876800" cy="4495800"/>
          </a:xfrm>
        </p:spPr>
        <p:txBody>
          <a:bodyPr/>
          <a:lstStyle/>
          <a:p>
            <a:r>
              <a:rPr lang="en-US" altLang="en-US" b="1">
                <a:latin typeface="Comic Sans MS" pitchFamily="66" charset="0"/>
              </a:rPr>
              <a:t>LITHOSPHERE</a:t>
            </a:r>
          </a:p>
          <a:p>
            <a:pPr lvl="1"/>
            <a:r>
              <a:rPr lang="en-US" altLang="en-US" sz="2000" b="1">
                <a:latin typeface="Comic Sans MS" pitchFamily="66" charset="0"/>
              </a:rPr>
              <a:t>outermost rigid layer</a:t>
            </a:r>
          </a:p>
          <a:p>
            <a:pPr lvl="1">
              <a:buFontTx/>
              <a:buNone/>
            </a:pPr>
            <a:endParaRPr lang="en-US" altLang="en-US" sz="2000" b="1">
              <a:latin typeface="Comic Sans MS" pitchFamily="66" charset="0"/>
            </a:endParaRPr>
          </a:p>
          <a:p>
            <a:pPr lvl="1"/>
            <a:r>
              <a:rPr lang="en-US" altLang="en-US" sz="2000" b="1">
                <a:latin typeface="Comic Sans MS" pitchFamily="66" charset="0"/>
              </a:rPr>
              <a:t>made of crust and rigid part of the mantle</a:t>
            </a:r>
          </a:p>
          <a:p>
            <a:pPr lvl="1">
              <a:buFontTx/>
              <a:buNone/>
            </a:pPr>
            <a:endParaRPr lang="en-US" altLang="en-US" sz="2000" b="1">
              <a:latin typeface="Comic Sans MS" pitchFamily="66" charset="0"/>
            </a:endParaRPr>
          </a:p>
          <a:p>
            <a:pPr lvl="1"/>
            <a:r>
              <a:rPr lang="en-US" altLang="en-US" sz="2000" b="1">
                <a:latin typeface="Comic Sans MS" pitchFamily="66" charset="0"/>
              </a:rPr>
              <a:t>divided into pieces called tectonic plates</a:t>
            </a:r>
          </a:p>
          <a:p>
            <a:pPr lvl="1"/>
            <a:endParaRPr lang="en-US" altLang="en-US" sz="2000" b="1">
              <a:latin typeface="Comic Sans MS" pitchFamily="66" charset="0"/>
            </a:endParaRPr>
          </a:p>
          <a:p>
            <a:pPr lvl="1"/>
            <a:r>
              <a:rPr lang="en-US" altLang="en-US" sz="2000" b="1">
                <a:latin typeface="Comic Sans MS" pitchFamily="66" charset="0"/>
              </a:rPr>
              <a:t>15-300 km thick</a:t>
            </a:r>
          </a:p>
          <a:p>
            <a:pPr lvl="1">
              <a:buFontTx/>
              <a:buNone/>
            </a:pPr>
            <a:r>
              <a:rPr lang="en-US" altLang="en-US" sz="2000" b="1">
                <a:latin typeface="Comic Sans MS" pitchFamily="66" charset="0"/>
              </a:rPr>
              <a:t>		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293" y="1942307"/>
            <a:ext cx="35798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2667000" y="2514600"/>
            <a:ext cx="9906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8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  <p:bldP spid="419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/>
          <a:lstStyle/>
          <a:p>
            <a:r>
              <a:rPr lang="en-US" altLang="en-US" sz="2800"/>
              <a:t>At its thickest, our Earth’s lithosphere is about the same as the distance between our school and Cedar Point</a:t>
            </a: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31851" r="52083" b="12962"/>
          <a:stretch>
            <a:fillRect/>
          </a:stretch>
        </p:blipFill>
        <p:spPr bwMode="auto">
          <a:xfrm>
            <a:off x="2743200" y="1828800"/>
            <a:ext cx="36496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42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sz="4800">
                <a:latin typeface="Comic Sans MS" pitchFamily="66" charset="0"/>
              </a:rPr>
              <a:t>Layers Based on </a:t>
            </a:r>
            <a:br>
              <a:rPr lang="en-US" altLang="en-US" sz="4800">
                <a:latin typeface="Comic Sans MS" pitchFamily="66" charset="0"/>
              </a:rPr>
            </a:br>
            <a:r>
              <a:rPr lang="en-US" altLang="en-US" sz="4800">
                <a:latin typeface="Comic Sans MS" pitchFamily="66" charset="0"/>
              </a:rPr>
              <a:t>Physical Properties</a:t>
            </a:r>
            <a:r>
              <a:rPr lang="en-US" altLang="en-US" sz="4000"/>
              <a:t/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1752600"/>
            <a:ext cx="4876800" cy="4495800"/>
          </a:xfrm>
        </p:spPr>
        <p:txBody>
          <a:bodyPr/>
          <a:lstStyle/>
          <a:p>
            <a:r>
              <a:rPr lang="en-US" altLang="en-US" b="1">
                <a:latin typeface="Comic Sans MS" pitchFamily="66" charset="0"/>
              </a:rPr>
              <a:t>ASTHENOSPHERE</a:t>
            </a:r>
          </a:p>
          <a:p>
            <a:pPr lvl="1"/>
            <a:r>
              <a:rPr lang="en-US" altLang="en-US" sz="2000" b="1">
                <a:latin typeface="Comic Sans MS" pitchFamily="66" charset="0"/>
              </a:rPr>
              <a:t>soft layer of the mantle</a:t>
            </a:r>
          </a:p>
          <a:p>
            <a:pPr lvl="1">
              <a:buFontTx/>
              <a:buNone/>
            </a:pPr>
            <a:endParaRPr lang="en-US" altLang="en-US" sz="2000" b="1">
              <a:latin typeface="Comic Sans MS" pitchFamily="66" charset="0"/>
            </a:endParaRPr>
          </a:p>
          <a:p>
            <a:pPr lvl="1"/>
            <a:r>
              <a:rPr lang="en-US" altLang="en-US" sz="2000" b="1">
                <a:latin typeface="Comic Sans MS" pitchFamily="66" charset="0"/>
              </a:rPr>
              <a:t>lithosphere floats on top of it</a:t>
            </a:r>
          </a:p>
          <a:p>
            <a:pPr lvl="1">
              <a:buFontTx/>
              <a:buNone/>
            </a:pPr>
            <a:endParaRPr lang="en-US" altLang="en-US" sz="2000" b="1">
              <a:latin typeface="Comic Sans MS" pitchFamily="66" charset="0"/>
            </a:endParaRPr>
          </a:p>
          <a:p>
            <a:pPr lvl="1"/>
            <a:r>
              <a:rPr lang="en-US" altLang="en-US" sz="2000" b="1">
                <a:latin typeface="Comic Sans MS" pitchFamily="66" charset="0"/>
              </a:rPr>
              <a:t>flows like thick putty</a:t>
            </a:r>
          </a:p>
          <a:p>
            <a:pPr lvl="1"/>
            <a:endParaRPr lang="en-US" altLang="en-US" sz="2000" b="1">
              <a:latin typeface="Comic Sans MS" pitchFamily="66" charset="0"/>
            </a:endParaRPr>
          </a:p>
          <a:p>
            <a:pPr lvl="1"/>
            <a:r>
              <a:rPr lang="en-US" altLang="en-US" sz="2000" b="1">
                <a:latin typeface="Comic Sans MS" pitchFamily="66" charset="0"/>
              </a:rPr>
              <a:t>about 250 km thick</a:t>
            </a:r>
          </a:p>
          <a:p>
            <a:pPr lvl="1">
              <a:buFontTx/>
              <a:buNone/>
            </a:pPr>
            <a:r>
              <a:rPr lang="en-US" altLang="en-US" sz="2000" b="1">
                <a:latin typeface="Comic Sans MS" pitchFamily="66" charset="0"/>
              </a:rPr>
              <a:t>		</a:t>
            </a:r>
          </a:p>
          <a:p>
            <a:pPr lvl="1"/>
            <a:endParaRPr lang="en-US" altLang="en-US" sz="2000" b="1">
              <a:latin typeface="Comic Sans MS" pitchFamily="66" charset="0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293" y="1942307"/>
            <a:ext cx="35798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2667000" y="2743200"/>
            <a:ext cx="10668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83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  <p:bldP spid="430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sz="4800">
                <a:latin typeface="Comic Sans MS" pitchFamily="66" charset="0"/>
              </a:rPr>
              <a:t>Layers Based on </a:t>
            </a:r>
            <a:br>
              <a:rPr lang="en-US" altLang="en-US" sz="4800">
                <a:latin typeface="Comic Sans MS" pitchFamily="66" charset="0"/>
              </a:rPr>
            </a:br>
            <a:r>
              <a:rPr lang="en-US" altLang="en-US" sz="4800">
                <a:latin typeface="Comic Sans MS" pitchFamily="66" charset="0"/>
              </a:rPr>
              <a:t>Physical Properties</a:t>
            </a:r>
            <a:r>
              <a:rPr lang="en-US" altLang="en-US" sz="4000"/>
              <a:t/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1752600"/>
            <a:ext cx="4876800" cy="4495800"/>
          </a:xfrm>
        </p:spPr>
        <p:txBody>
          <a:bodyPr/>
          <a:lstStyle/>
          <a:p>
            <a:r>
              <a:rPr lang="en-US" altLang="en-US" b="1">
                <a:latin typeface="Comic Sans MS" pitchFamily="66" charset="0"/>
              </a:rPr>
              <a:t>MESOSPHERE</a:t>
            </a:r>
          </a:p>
          <a:p>
            <a:pPr lvl="1"/>
            <a:r>
              <a:rPr lang="en-US" altLang="en-US" sz="2000" b="1">
                <a:latin typeface="Comic Sans MS" pitchFamily="66" charset="0"/>
              </a:rPr>
              <a:t>extends from the bottom of the asthenosphere to the outer core</a:t>
            </a:r>
          </a:p>
          <a:p>
            <a:pPr lvl="1">
              <a:buFontTx/>
              <a:buNone/>
            </a:pPr>
            <a:endParaRPr lang="en-US" altLang="en-US" sz="2000" b="1">
              <a:latin typeface="Comic Sans MS" pitchFamily="66" charset="0"/>
            </a:endParaRPr>
          </a:p>
          <a:p>
            <a:pPr lvl="1"/>
            <a:r>
              <a:rPr lang="en-US" altLang="en-US" sz="2000" b="1">
                <a:latin typeface="Comic Sans MS" pitchFamily="66" charset="0"/>
              </a:rPr>
              <a:t>“middle sphere”</a:t>
            </a:r>
          </a:p>
          <a:p>
            <a:pPr lvl="1">
              <a:buFontTx/>
              <a:buNone/>
            </a:pPr>
            <a:endParaRPr lang="en-US" altLang="en-US" sz="2000" b="1">
              <a:latin typeface="Comic Sans MS" pitchFamily="66" charset="0"/>
            </a:endParaRPr>
          </a:p>
          <a:p>
            <a:pPr lvl="1"/>
            <a:r>
              <a:rPr lang="en-US" altLang="en-US" sz="2000" b="1">
                <a:latin typeface="Comic Sans MS" pitchFamily="66" charset="0"/>
              </a:rPr>
              <a:t>about 2250 km thick</a:t>
            </a:r>
          </a:p>
          <a:p>
            <a:pPr lvl="1">
              <a:buFontTx/>
              <a:buNone/>
            </a:pPr>
            <a:r>
              <a:rPr lang="en-US" altLang="en-US" sz="2000" b="1">
                <a:latin typeface="Comic Sans MS" pitchFamily="66" charset="0"/>
              </a:rPr>
              <a:t>		</a:t>
            </a:r>
          </a:p>
          <a:p>
            <a:pPr lvl="1"/>
            <a:endParaRPr lang="en-US" altLang="en-US" sz="2000" b="1">
              <a:latin typeface="Comic Sans MS" pitchFamily="66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293" y="1942307"/>
            <a:ext cx="35798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2362200" y="3276600"/>
            <a:ext cx="9906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45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  <p:bldP spid="440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/>
          <a:lstStyle/>
          <a:p>
            <a:r>
              <a:rPr lang="en-US" altLang="en-US" sz="2800"/>
              <a:t>The distance from the top of the mesosphere to the bottom is about the same as the distance from our school to Austin, Texas.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5" t="35185" r="40834" b="22963"/>
          <a:stretch>
            <a:fillRect/>
          </a:stretch>
        </p:blipFill>
        <p:spPr bwMode="auto">
          <a:xfrm>
            <a:off x="533400" y="1828800"/>
            <a:ext cx="80772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5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sz="4800">
                <a:latin typeface="Comic Sans MS" pitchFamily="66" charset="0"/>
              </a:rPr>
              <a:t>Layers Based on </a:t>
            </a:r>
            <a:br>
              <a:rPr lang="en-US" altLang="en-US" sz="4800">
                <a:latin typeface="Comic Sans MS" pitchFamily="66" charset="0"/>
              </a:rPr>
            </a:br>
            <a:r>
              <a:rPr lang="en-US" altLang="en-US" sz="4800">
                <a:latin typeface="Comic Sans MS" pitchFamily="66" charset="0"/>
              </a:rPr>
              <a:t>Physical Properties</a:t>
            </a:r>
            <a:r>
              <a:rPr lang="en-US" altLang="en-US" sz="4000"/>
              <a:t/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1752600"/>
            <a:ext cx="4876800" cy="4495800"/>
          </a:xfrm>
        </p:spPr>
        <p:txBody>
          <a:bodyPr/>
          <a:lstStyle/>
          <a:p>
            <a:r>
              <a:rPr lang="en-US" altLang="en-US" b="1">
                <a:latin typeface="Comic Sans MS" pitchFamily="66" charset="0"/>
              </a:rPr>
              <a:t>OUTER CORE</a:t>
            </a:r>
          </a:p>
          <a:p>
            <a:pPr lvl="1"/>
            <a:r>
              <a:rPr lang="en-US" altLang="en-US" sz="2000" b="1">
                <a:latin typeface="Comic Sans MS" pitchFamily="66" charset="0"/>
              </a:rPr>
              <a:t>liquid iron and nickel</a:t>
            </a:r>
          </a:p>
          <a:p>
            <a:pPr lvl="1">
              <a:buFontTx/>
              <a:buNone/>
            </a:pPr>
            <a:endParaRPr lang="en-US" altLang="en-US" sz="2000" b="1">
              <a:latin typeface="Comic Sans MS" pitchFamily="66" charset="0"/>
            </a:endParaRPr>
          </a:p>
          <a:p>
            <a:pPr lvl="1"/>
            <a:r>
              <a:rPr lang="en-US" altLang="en-US" sz="2000" b="1">
                <a:latin typeface="Comic Sans MS" pitchFamily="66" charset="0"/>
              </a:rPr>
              <a:t>surrounds the inner core</a:t>
            </a:r>
          </a:p>
          <a:p>
            <a:pPr lvl="1">
              <a:buFontTx/>
              <a:buNone/>
            </a:pPr>
            <a:endParaRPr lang="en-US" altLang="en-US" sz="2000" b="1">
              <a:latin typeface="Comic Sans MS" pitchFamily="66" charset="0"/>
            </a:endParaRPr>
          </a:p>
          <a:p>
            <a:pPr lvl="1"/>
            <a:r>
              <a:rPr lang="en-US" altLang="en-US" sz="2000" b="1">
                <a:latin typeface="Comic Sans MS" pitchFamily="66" charset="0"/>
              </a:rPr>
              <a:t>about 2200 km thick</a:t>
            </a:r>
          </a:p>
          <a:p>
            <a:pPr lvl="1"/>
            <a:endParaRPr lang="en-US" altLang="en-US" sz="2000" b="1">
              <a:latin typeface="Comic Sans MS" pitchFamily="66" charset="0"/>
            </a:endParaRPr>
          </a:p>
          <a:p>
            <a:pPr lvl="1"/>
            <a:r>
              <a:rPr lang="en-US" altLang="en-US" sz="2000" b="1">
                <a:latin typeface="Comic Sans MS" pitchFamily="66" charset="0"/>
              </a:rPr>
              <a:t>where the Earth’s magnetic field is generated</a:t>
            </a:r>
          </a:p>
          <a:p>
            <a:pPr lvl="1">
              <a:buFontTx/>
              <a:buNone/>
            </a:pPr>
            <a:r>
              <a:rPr lang="en-US" altLang="en-US" sz="2000" b="1">
                <a:latin typeface="Comic Sans MS" pitchFamily="66" charset="0"/>
              </a:rPr>
              <a:t>		</a:t>
            </a:r>
          </a:p>
          <a:p>
            <a:pPr lvl="1"/>
            <a:endParaRPr lang="en-US" altLang="en-US" sz="2000" b="1">
              <a:latin typeface="Comic Sans MS" pitchFamily="66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293" y="1942307"/>
            <a:ext cx="35798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2057400" y="4038600"/>
            <a:ext cx="9906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  <p:bldP spid="450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>
                <a:latin typeface="Comic Sans MS" pitchFamily="66" charset="0"/>
              </a:rPr>
              <a:t>Our Earth</a:t>
            </a:r>
            <a:r>
              <a:rPr lang="en-US" altLang="en-US" sz="4000"/>
              <a:t> 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705600" cy="4495800"/>
          </a:xfrm>
        </p:spPr>
        <p:txBody>
          <a:bodyPr/>
          <a:lstStyle/>
          <a:p>
            <a:pPr lvl="1"/>
            <a:r>
              <a:rPr lang="en-US" altLang="en-US" b="1">
                <a:latin typeface="Comic Sans MS" pitchFamily="66" charset="0"/>
              </a:rPr>
              <a:t>not a solid ball of rock</a:t>
            </a:r>
          </a:p>
          <a:p>
            <a:pPr lvl="1">
              <a:buFontTx/>
              <a:buNone/>
            </a:pPr>
            <a:endParaRPr lang="en-US" altLang="en-US" b="1">
              <a:latin typeface="Comic Sans MS" pitchFamily="66" charset="0"/>
            </a:endParaRPr>
          </a:p>
          <a:p>
            <a:pPr lvl="1"/>
            <a:r>
              <a:rPr lang="en-US" altLang="en-US" b="1">
                <a:latin typeface="Comic Sans MS" pitchFamily="66" charset="0"/>
              </a:rPr>
              <a:t>composed of distinct layers</a:t>
            </a:r>
          </a:p>
          <a:p>
            <a:pPr lvl="1">
              <a:buFontTx/>
              <a:buNone/>
            </a:pPr>
            <a:endParaRPr lang="en-US" altLang="en-US" b="1">
              <a:latin typeface="Comic Sans MS" pitchFamily="66" charset="0"/>
            </a:endParaRPr>
          </a:p>
          <a:p>
            <a:pPr lvl="1"/>
            <a:r>
              <a:rPr lang="en-US" altLang="en-US" b="1">
                <a:latin typeface="Comic Sans MS" pitchFamily="66" charset="0"/>
              </a:rPr>
              <a:t>layers based on composition and physical properties</a:t>
            </a:r>
          </a:p>
        </p:txBody>
      </p:sp>
      <p:pic>
        <p:nvPicPr>
          <p:cNvPr id="7172" name="Picture 4" descr="TR00033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152400"/>
            <a:ext cx="1981200" cy="159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847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sz="4800">
                <a:latin typeface="Comic Sans MS" pitchFamily="66" charset="0"/>
              </a:rPr>
              <a:t>Layers Based on </a:t>
            </a:r>
            <a:br>
              <a:rPr lang="en-US" altLang="en-US" sz="4800">
                <a:latin typeface="Comic Sans MS" pitchFamily="66" charset="0"/>
              </a:rPr>
            </a:br>
            <a:r>
              <a:rPr lang="en-US" altLang="en-US" sz="4800">
                <a:latin typeface="Comic Sans MS" pitchFamily="66" charset="0"/>
              </a:rPr>
              <a:t>Physical Properties</a:t>
            </a:r>
            <a:r>
              <a:rPr lang="en-US" altLang="en-US" sz="4000"/>
              <a:t/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1752600"/>
            <a:ext cx="4876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latin typeface="Comic Sans MS" pitchFamily="66" charset="0"/>
              </a:rPr>
              <a:t>INNER CORE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latin typeface="Comic Sans MS" pitchFamily="66" charset="0"/>
              </a:rPr>
              <a:t>solid</a:t>
            </a:r>
          </a:p>
          <a:p>
            <a:pPr lvl="1">
              <a:lnSpc>
                <a:spcPct val="90000"/>
              </a:lnSpc>
            </a:pPr>
            <a:endParaRPr lang="en-US" altLang="en-US" sz="2000" b="1" dirty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latin typeface="Comic Sans MS" pitchFamily="66" charset="0"/>
              </a:rPr>
              <a:t>very dense; composed of iron and nickel</a:t>
            </a:r>
          </a:p>
          <a:p>
            <a:pPr lvl="1">
              <a:lnSpc>
                <a:spcPct val="90000"/>
              </a:lnSpc>
            </a:pPr>
            <a:endParaRPr lang="en-US" altLang="en-US" sz="2000" b="1" dirty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b="1" dirty="0" smtClean="0">
                <a:latin typeface="Comic Sans MS" pitchFamily="66" charset="0"/>
              </a:rPr>
              <a:t>10,832 </a:t>
            </a:r>
            <a:r>
              <a:rPr lang="en-US" altLang="en-US" sz="2000" b="1" dirty="0">
                <a:latin typeface="Comic Sans MS" pitchFamily="66" charset="0"/>
              </a:rPr>
              <a:t>degrees Fahrenheit</a:t>
            </a:r>
          </a:p>
          <a:p>
            <a:pPr lvl="1">
              <a:lnSpc>
                <a:spcPct val="90000"/>
              </a:lnSpc>
            </a:pPr>
            <a:endParaRPr lang="en-US" altLang="en-US" sz="2000" b="1" dirty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b="1" dirty="0" smtClean="0">
                <a:latin typeface="Comic Sans MS" pitchFamily="66" charset="0"/>
              </a:rPr>
              <a:t>6,378 </a:t>
            </a:r>
            <a:r>
              <a:rPr lang="en-US" altLang="en-US" sz="2000" b="1" dirty="0">
                <a:latin typeface="Comic Sans MS" pitchFamily="66" charset="0"/>
              </a:rPr>
              <a:t>km below Earth’s surface</a:t>
            </a:r>
          </a:p>
          <a:p>
            <a:pPr lvl="1">
              <a:lnSpc>
                <a:spcPct val="90000"/>
              </a:lnSpc>
            </a:pPr>
            <a:endParaRPr lang="en-US" altLang="en-US" sz="2000" b="1" dirty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b="1" dirty="0" smtClean="0">
                <a:latin typeface="Comic Sans MS" pitchFamily="66" charset="0"/>
              </a:rPr>
              <a:t>1,228 </a:t>
            </a:r>
            <a:r>
              <a:rPr lang="en-US" altLang="en-US" sz="2000" b="1" dirty="0">
                <a:latin typeface="Comic Sans MS" pitchFamily="66" charset="0"/>
              </a:rPr>
              <a:t>km in diameter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Comic Sans MS" pitchFamily="66" charset="0"/>
              </a:rPr>
              <a:t>		</a:t>
            </a:r>
          </a:p>
          <a:p>
            <a:pPr lvl="1">
              <a:lnSpc>
                <a:spcPct val="90000"/>
              </a:lnSpc>
            </a:pPr>
            <a:endParaRPr lang="en-US" altLang="en-US" sz="2000" b="1" dirty="0">
              <a:latin typeface="Comic Sans MS" pitchFamily="66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293" y="1942307"/>
            <a:ext cx="35798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1828800" y="4724400"/>
            <a:ext cx="914400" cy="228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32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  <p:bldP spid="460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and Outer Core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https://www.youtube.com/watch?v=DW4xWyiQdSM</a:t>
            </a:r>
            <a:endParaRPr lang="en-US" dirty="0" smtClean="0"/>
          </a:p>
          <a:p>
            <a:r>
              <a:rPr lang="en-US" dirty="0" smtClean="0"/>
              <a:t>DO watch thi</a:t>
            </a:r>
            <a:r>
              <a:rPr lang="en-US" dirty="0" smtClean="0"/>
              <a:t>s one- 5 minutes long.</a:t>
            </a:r>
          </a:p>
          <a:p>
            <a:r>
              <a:rPr lang="en-US" dirty="0" smtClean="0"/>
              <a:t>As you watch write down 5 facts that you learn or think are interesting on the back of your note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19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/>
          <a:lstStyle/>
          <a:p>
            <a:r>
              <a:rPr lang="en-US" altLang="en-US" sz="2800"/>
              <a:t>Our Earth’s inner core is about the size of Charon, one of Pluto’s moons.</a:t>
            </a:r>
          </a:p>
        </p:txBody>
      </p:sp>
      <p:pic>
        <p:nvPicPr>
          <p:cNvPr id="59397" name="Picture 5" descr="Earth, Pluto, Charon, and Earth's Moon compare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27200"/>
            <a:ext cx="76962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715000" y="28194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Charon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6934200" y="48768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Earth’s Moon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257800" y="46482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Pluto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6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Earth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hlinkClick r:id="rId2"/>
              </a:rPr>
              <a:t>https://www.youtube.com/watch?v=NAHY6965o08</a:t>
            </a:r>
            <a:endParaRPr lang="en-US" altLang="en-US" dirty="0">
              <a:solidFill>
                <a:srgbClr val="FFFFFF"/>
              </a:solidFill>
            </a:endParaRPr>
          </a:p>
          <a:p>
            <a:r>
              <a:rPr lang="en-US" dirty="0" smtClean="0"/>
              <a:t>DO watch this one- 6 minutes long</a:t>
            </a:r>
          </a:p>
          <a:p>
            <a:r>
              <a:rPr lang="en-US" dirty="0" smtClean="0"/>
              <a:t>As </a:t>
            </a:r>
            <a:r>
              <a:rPr lang="en-US" dirty="0"/>
              <a:t>you watch write down 5 facts that you learn or think are interesting on the back of your note paper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8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sz="4800">
                <a:latin typeface="Comic Sans MS" pitchFamily="66" charset="0"/>
              </a:rPr>
              <a:t>Layers Based on Composition</a:t>
            </a:r>
            <a:r>
              <a:rPr lang="en-US" altLang="en-US" sz="4000"/>
              <a:t/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6705600" cy="4495800"/>
          </a:xfrm>
        </p:spPr>
        <p:txBody>
          <a:bodyPr/>
          <a:lstStyle/>
          <a:p>
            <a:pPr marL="914400" lvl="1" indent="-457200">
              <a:buFontTx/>
              <a:buAutoNum type="alphaLcPeriod"/>
            </a:pPr>
            <a:r>
              <a:rPr lang="en-US" altLang="en-US" b="1" dirty="0">
                <a:latin typeface="Comic Sans MS" pitchFamily="66" charset="0"/>
              </a:rPr>
              <a:t>Crust</a:t>
            </a:r>
          </a:p>
          <a:p>
            <a:pPr marL="914400" lvl="1" indent="-457200">
              <a:buFontTx/>
              <a:buAutoNum type="alphaLcPeriod"/>
            </a:pPr>
            <a:r>
              <a:rPr lang="en-US" altLang="en-US" b="1" dirty="0">
                <a:latin typeface="Comic Sans MS" pitchFamily="66" charset="0"/>
              </a:rPr>
              <a:t>Mantle</a:t>
            </a:r>
          </a:p>
          <a:p>
            <a:pPr marL="914400" lvl="1" indent="-457200">
              <a:buFontTx/>
              <a:buAutoNum type="alphaLcPeriod"/>
            </a:pPr>
            <a:r>
              <a:rPr lang="en-US" altLang="en-US" b="1" dirty="0">
                <a:latin typeface="Comic Sans MS" pitchFamily="66" charset="0"/>
              </a:rPr>
              <a:t>Core</a:t>
            </a:r>
          </a:p>
          <a:p>
            <a:pPr marL="914400" lvl="1" indent="-457200">
              <a:buFontTx/>
              <a:buNone/>
            </a:pPr>
            <a:endParaRPr lang="en-US" altLang="en-US" sz="1600" b="1" dirty="0">
              <a:latin typeface="Comic Sans MS" pitchFamily="66" charset="0"/>
            </a:endParaRPr>
          </a:p>
          <a:p>
            <a:pPr marL="914400" lvl="1" indent="-457200"/>
            <a:r>
              <a:rPr lang="en-US" altLang="en-US" b="1" dirty="0">
                <a:latin typeface="Comic Sans MS" pitchFamily="66" charset="0"/>
              </a:rPr>
              <a:t>the lightest materials </a:t>
            </a:r>
            <a:r>
              <a:rPr lang="en-US" altLang="en-US" b="1" dirty="0" smtClean="0">
                <a:latin typeface="Comic Sans MS" pitchFamily="66" charset="0"/>
              </a:rPr>
              <a:t>(less molecules) make </a:t>
            </a:r>
            <a:r>
              <a:rPr lang="en-US" altLang="en-US" b="1" dirty="0">
                <a:latin typeface="Comic Sans MS" pitchFamily="66" charset="0"/>
              </a:rPr>
              <a:t>up the outer layers</a:t>
            </a:r>
          </a:p>
          <a:p>
            <a:pPr marL="914400" lvl="1" indent="-457200">
              <a:buFontTx/>
              <a:buNone/>
            </a:pPr>
            <a:endParaRPr lang="en-US" altLang="en-US" b="1" dirty="0">
              <a:latin typeface="Comic Sans MS" pitchFamily="66" charset="0"/>
            </a:endParaRPr>
          </a:p>
          <a:p>
            <a:pPr marL="914400" lvl="1" indent="-457200"/>
            <a:r>
              <a:rPr lang="en-US" altLang="en-US" b="1" dirty="0">
                <a:latin typeface="Comic Sans MS" pitchFamily="66" charset="0"/>
              </a:rPr>
              <a:t>the densest materials </a:t>
            </a:r>
            <a:r>
              <a:rPr lang="en-US" altLang="en-US" b="1" dirty="0" smtClean="0">
                <a:latin typeface="Comic Sans MS" pitchFamily="66" charset="0"/>
              </a:rPr>
              <a:t>(more molecules) make </a:t>
            </a:r>
            <a:r>
              <a:rPr lang="en-US" altLang="en-US" b="1" dirty="0">
                <a:latin typeface="Comic Sans MS" pitchFamily="66" charset="0"/>
              </a:rPr>
              <a:t>up the inner layers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18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sz="4800">
                <a:latin typeface="Comic Sans MS" pitchFamily="66" charset="0"/>
              </a:rPr>
              <a:t>Layers Based on Composition</a:t>
            </a:r>
            <a:r>
              <a:rPr lang="en-US" altLang="en-US" sz="4000"/>
              <a:t/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876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latin typeface="Comic Sans MS" pitchFamily="66" charset="0"/>
              </a:rPr>
              <a:t>CRUST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latin typeface="Comic Sans MS" pitchFamily="66" charset="0"/>
              </a:rPr>
              <a:t>outermost layer of the Earth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000" b="1" dirty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latin typeface="Comic Sans MS" pitchFamily="66" charset="0"/>
              </a:rPr>
              <a:t>thinnest layer (5-100 km thick)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000" b="1" dirty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latin typeface="Comic Sans MS" pitchFamily="66" charset="0"/>
              </a:rPr>
              <a:t>two types of crust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Comic Sans MS" pitchFamily="66" charset="0"/>
              </a:rPr>
              <a:t>		* </a:t>
            </a:r>
            <a:r>
              <a:rPr lang="en-US" altLang="en-US" sz="2000" b="1" u="sng" dirty="0">
                <a:latin typeface="Comic Sans MS" pitchFamily="66" charset="0"/>
              </a:rPr>
              <a:t>continental</a:t>
            </a:r>
            <a:r>
              <a:rPr lang="en-US" altLang="en-US" sz="2000" b="1" dirty="0">
                <a:latin typeface="Comic Sans MS" pitchFamily="66" charset="0"/>
              </a:rPr>
              <a:t> (contains the   	Earth’s continents; thickest 	type of the crust; similar to   	granite)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Comic Sans MS" pitchFamily="66" charset="0"/>
              </a:rPr>
              <a:t>		* </a:t>
            </a:r>
            <a:r>
              <a:rPr lang="en-US" altLang="en-US" sz="2000" b="1" u="sng" dirty="0">
                <a:latin typeface="Comic Sans MS" pitchFamily="66" charset="0"/>
              </a:rPr>
              <a:t>oceanic</a:t>
            </a:r>
            <a:r>
              <a:rPr lang="en-US" altLang="en-US" sz="2000" b="1" dirty="0">
                <a:latin typeface="Comic Sans MS" pitchFamily="66" charset="0"/>
              </a:rPr>
              <a:t> (found under the 	ocean; thinnest type of crust; 	similar to basalt)</a:t>
            </a:r>
          </a:p>
          <a:p>
            <a:pPr lvl="1">
              <a:lnSpc>
                <a:spcPct val="90000"/>
              </a:lnSpc>
            </a:pPr>
            <a:endParaRPr lang="en-US" altLang="en-US" sz="2000" b="1" dirty="0">
              <a:latin typeface="Comic Sans MS" pitchFamily="66" charset="0"/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18307" y="2239696"/>
            <a:ext cx="5257797" cy="382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5410200" y="2286000"/>
            <a:ext cx="5334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923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  <p:bldP spid="378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/>
          <a:lstStyle/>
          <a:p>
            <a:r>
              <a:rPr lang="en-US" altLang="en-US" sz="2800"/>
              <a:t>At its thickest, our crust is about the same as the distance from our school to Frankenmuth.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30000" r="52084" b="23334"/>
          <a:stretch>
            <a:fillRect/>
          </a:stretch>
        </p:blipFill>
        <p:spPr bwMode="auto">
          <a:xfrm>
            <a:off x="1981200" y="1524000"/>
            <a:ext cx="47402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975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Crust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www.youtube.com/watch?v=fCyeEJBa4KE</a:t>
            </a:r>
            <a:endParaRPr lang="en-US" dirty="0" smtClean="0"/>
          </a:p>
          <a:p>
            <a:r>
              <a:rPr lang="en-US" dirty="0" smtClean="0"/>
              <a:t>Do not watch this right now. We are watching in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1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sz="4800" dirty="0">
                <a:latin typeface="Comic Sans MS" pitchFamily="66" charset="0"/>
              </a:rPr>
              <a:t>Layers Based on Composition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876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latin typeface="Comic Sans MS" pitchFamily="66" charset="0"/>
              </a:rPr>
              <a:t>MANTLE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latin typeface="Comic Sans MS" pitchFamily="66" charset="0"/>
              </a:rPr>
              <a:t>layer between the crust and core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000" b="1" dirty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b="1" dirty="0" smtClean="0">
                <a:latin typeface="Comic Sans MS" pitchFamily="66" charset="0"/>
              </a:rPr>
              <a:t>thickness </a:t>
            </a:r>
            <a:r>
              <a:rPr lang="en-US" altLang="en-US" sz="2000" b="1" dirty="0">
                <a:latin typeface="Comic Sans MS" pitchFamily="66" charset="0"/>
              </a:rPr>
              <a:t>(2900 km)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000" b="1" dirty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latin typeface="Comic Sans MS" pitchFamily="66" charset="0"/>
              </a:rPr>
              <a:t>contains most of the Earth’s mass (67%)</a:t>
            </a:r>
          </a:p>
          <a:p>
            <a:pPr lvl="1">
              <a:lnSpc>
                <a:spcPct val="90000"/>
              </a:lnSpc>
            </a:pPr>
            <a:endParaRPr lang="en-US" altLang="en-US" sz="2000" b="1" dirty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latin typeface="Comic Sans MS" pitchFamily="66" charset="0"/>
              </a:rPr>
              <a:t>similar to olivine (consistency of silly putty); flows very slowly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Comic Sans MS" pitchFamily="66" charset="0"/>
              </a:rPr>
              <a:t>		</a:t>
            </a:r>
          </a:p>
          <a:p>
            <a:pPr lvl="1">
              <a:lnSpc>
                <a:spcPct val="90000"/>
              </a:lnSpc>
            </a:pPr>
            <a:endParaRPr lang="en-US" altLang="en-US" sz="2000" b="1" dirty="0">
              <a:latin typeface="Comic Sans MS" pitchFamily="66" charset="0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9599" y="2209805"/>
            <a:ext cx="525780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5264727" y="3238500"/>
            <a:ext cx="6096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0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  <p:bldP spid="389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/>
          <a:lstStyle/>
          <a:p>
            <a:r>
              <a:rPr lang="en-US" altLang="en-US" sz="2800"/>
              <a:t>The distance from the top of the mantle to the bottom is about the same as the distance from our school to Las Vegas, Nevada.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39999" r="31250" b="20000"/>
          <a:stretch>
            <a:fillRect/>
          </a:stretch>
        </p:blipFill>
        <p:spPr bwMode="auto">
          <a:xfrm>
            <a:off x="457200" y="2057400"/>
            <a:ext cx="8229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46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sz="4800">
                <a:latin typeface="Comic Sans MS" pitchFamily="66" charset="0"/>
              </a:rPr>
              <a:t>Layers Based on Composition</a:t>
            </a:r>
            <a:r>
              <a:rPr lang="en-US" altLang="en-US" sz="4000"/>
              <a:t/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876800" cy="4495800"/>
          </a:xfrm>
        </p:spPr>
        <p:txBody>
          <a:bodyPr/>
          <a:lstStyle/>
          <a:p>
            <a:r>
              <a:rPr lang="en-US" altLang="en-US" b="1">
                <a:latin typeface="Comic Sans MS" pitchFamily="66" charset="0"/>
              </a:rPr>
              <a:t>CORE</a:t>
            </a:r>
          </a:p>
          <a:p>
            <a:pPr lvl="1"/>
            <a:r>
              <a:rPr lang="en-US" altLang="en-US" sz="2000" b="1">
                <a:latin typeface="Comic Sans MS" pitchFamily="66" charset="0"/>
              </a:rPr>
              <a:t>the innermost part of the Earth</a:t>
            </a:r>
          </a:p>
          <a:p>
            <a:pPr lvl="1">
              <a:buFontTx/>
              <a:buNone/>
            </a:pPr>
            <a:endParaRPr lang="en-US" altLang="en-US" sz="2000" b="1">
              <a:latin typeface="Comic Sans MS" pitchFamily="66" charset="0"/>
            </a:endParaRPr>
          </a:p>
          <a:p>
            <a:pPr lvl="1"/>
            <a:r>
              <a:rPr lang="en-US" altLang="en-US" sz="2000" b="1">
                <a:latin typeface="Comic Sans MS" pitchFamily="66" charset="0"/>
              </a:rPr>
              <a:t>about the size of Mars (6856 km in diameter)</a:t>
            </a:r>
          </a:p>
          <a:p>
            <a:pPr lvl="1">
              <a:buFontTx/>
              <a:buNone/>
            </a:pPr>
            <a:endParaRPr lang="en-US" altLang="en-US" sz="2000" b="1">
              <a:latin typeface="Comic Sans MS" pitchFamily="66" charset="0"/>
            </a:endParaRPr>
          </a:p>
          <a:p>
            <a:pPr lvl="1"/>
            <a:r>
              <a:rPr lang="en-US" altLang="en-US" sz="2000" b="1">
                <a:latin typeface="Comic Sans MS" pitchFamily="66" charset="0"/>
              </a:rPr>
              <a:t>33% of Earth’s mass</a:t>
            </a:r>
          </a:p>
          <a:p>
            <a:pPr lvl="1"/>
            <a:endParaRPr lang="en-US" altLang="en-US" sz="2000" b="1">
              <a:latin typeface="Comic Sans MS" pitchFamily="66" charset="0"/>
            </a:endParaRPr>
          </a:p>
          <a:p>
            <a:pPr lvl="1"/>
            <a:r>
              <a:rPr lang="en-US" altLang="en-US" sz="2000" b="1">
                <a:latin typeface="Comic Sans MS" pitchFamily="66" charset="0"/>
              </a:rPr>
              <a:t>very dense; composed of iron and smaller amounts of nickel</a:t>
            </a:r>
          </a:p>
          <a:p>
            <a:pPr lvl="1">
              <a:buFontTx/>
              <a:buNone/>
            </a:pPr>
            <a:r>
              <a:rPr lang="en-US" altLang="en-US" sz="2000" b="1">
                <a:latin typeface="Comic Sans MS" pitchFamily="66" charset="0"/>
              </a:rPr>
              <a:t>		</a:t>
            </a:r>
          </a:p>
          <a:p>
            <a:pPr lvl="1"/>
            <a:endParaRPr lang="en-US" altLang="en-US" sz="2000" b="1">
              <a:latin typeface="Comic Sans MS" pitchFamily="66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72893" y="1942307"/>
            <a:ext cx="35798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6172200" y="4343400"/>
            <a:ext cx="4572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94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  <p:bldP spid="399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562</Words>
  <Application>Microsoft Office PowerPoint</Application>
  <PresentationFormat>On-screen Show (4:3)</PresentationFormat>
  <Paragraphs>133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Mountain Top</vt:lpstr>
      <vt:lpstr>1_Mountain Top</vt:lpstr>
      <vt:lpstr>PowerPoint Presentation</vt:lpstr>
      <vt:lpstr>Our Earth  </vt:lpstr>
      <vt:lpstr>Layers Based on Composition </vt:lpstr>
      <vt:lpstr>Layers Based on Composition </vt:lpstr>
      <vt:lpstr>At its thickest, our crust is about the same as the distance from our school to Frankenmuth.</vt:lpstr>
      <vt:lpstr>Crust video</vt:lpstr>
      <vt:lpstr>Layers Based on Composition </vt:lpstr>
      <vt:lpstr>The distance from the top of the mantle to the bottom is about the same as the distance from our school to Las Vegas, Nevada.</vt:lpstr>
      <vt:lpstr>Layers Based on Composition </vt:lpstr>
      <vt:lpstr>Our Earth’s core is about the size of Mars.</vt:lpstr>
      <vt:lpstr>Three Layers Videos </vt:lpstr>
      <vt:lpstr>Layers Based on Composition </vt:lpstr>
      <vt:lpstr>Layers Based on  Physical Properties </vt:lpstr>
      <vt:lpstr>Layers Based on  Physical Properties </vt:lpstr>
      <vt:lpstr>At its thickest, our Earth’s lithosphere is about the same as the distance between our school and Cedar Point</vt:lpstr>
      <vt:lpstr>Layers Based on  Physical Properties </vt:lpstr>
      <vt:lpstr>Layers Based on  Physical Properties </vt:lpstr>
      <vt:lpstr>The distance from the top of the mesosphere to the bottom is about the same as the distance from our school to Austin, Texas.</vt:lpstr>
      <vt:lpstr>Layers Based on  Physical Properties </vt:lpstr>
      <vt:lpstr>Layers Based on  Physical Properties </vt:lpstr>
      <vt:lpstr>Inner and Outer Core video</vt:lpstr>
      <vt:lpstr>Our Earth’s inner core is about the size of Charon, one of Pluto’s moons.</vt:lpstr>
      <vt:lpstr>Layers of Earth video</vt:lpstr>
    </vt:vector>
  </TitlesOfParts>
  <Company>L'Anse Creuse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2014-10-28T16:16:36Z</dcterms:created>
  <dcterms:modified xsi:type="dcterms:W3CDTF">2016-10-25T13:44:30Z</dcterms:modified>
</cp:coreProperties>
</file>