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62" r:id="rId4"/>
    <p:sldId id="263" r:id="rId5"/>
    <p:sldId id="264" r:id="rId6"/>
    <p:sldId id="257" r:id="rId7"/>
    <p:sldId id="260" r:id="rId8"/>
    <p:sldId id="259" r:id="rId9"/>
    <p:sldId id="258" r:id="rId10"/>
    <p:sldId id="265" r:id="rId11"/>
    <p:sldId id="270" r:id="rId12"/>
    <p:sldId id="266" r:id="rId13"/>
    <p:sldId id="271" r:id="rId14"/>
    <p:sldId id="267" r:id="rId15"/>
    <p:sldId id="272" r:id="rId16"/>
    <p:sldId id="26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3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07BE70-AC5A-3B4F-A5A4-F9673F4C0E98}" type="datetimeFigureOut">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19172-CD5B-D540-B615-023EA46E8725}" type="slidenum">
              <a:rPr lang="en-US" smtClean="0"/>
              <a:t>‹#›</a:t>
            </a:fld>
            <a:endParaRPr lang="en-US"/>
          </a:p>
        </p:txBody>
      </p:sp>
    </p:spTree>
    <p:extLst>
      <p:ext uri="{BB962C8B-B14F-4D97-AF65-F5344CB8AC3E}">
        <p14:creationId xmlns:p14="http://schemas.microsoft.com/office/powerpoint/2010/main" val="1583951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7BE70-AC5A-3B4F-A5A4-F9673F4C0E98}" type="datetimeFigureOut">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19172-CD5B-D540-B615-023EA46E8725}" type="slidenum">
              <a:rPr lang="en-US" smtClean="0"/>
              <a:t>‹#›</a:t>
            </a:fld>
            <a:endParaRPr lang="en-US"/>
          </a:p>
        </p:txBody>
      </p:sp>
    </p:spTree>
    <p:extLst>
      <p:ext uri="{BB962C8B-B14F-4D97-AF65-F5344CB8AC3E}">
        <p14:creationId xmlns:p14="http://schemas.microsoft.com/office/powerpoint/2010/main" val="2989518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7BE70-AC5A-3B4F-A5A4-F9673F4C0E98}" type="datetimeFigureOut">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19172-CD5B-D540-B615-023EA46E8725}" type="slidenum">
              <a:rPr lang="en-US" smtClean="0"/>
              <a:t>‹#›</a:t>
            </a:fld>
            <a:endParaRPr lang="en-US"/>
          </a:p>
        </p:txBody>
      </p:sp>
    </p:spTree>
    <p:extLst>
      <p:ext uri="{BB962C8B-B14F-4D97-AF65-F5344CB8AC3E}">
        <p14:creationId xmlns:p14="http://schemas.microsoft.com/office/powerpoint/2010/main" val="88592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7BE70-AC5A-3B4F-A5A4-F9673F4C0E98}" type="datetimeFigureOut">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19172-CD5B-D540-B615-023EA46E8725}" type="slidenum">
              <a:rPr lang="en-US" smtClean="0"/>
              <a:t>‹#›</a:t>
            </a:fld>
            <a:endParaRPr lang="en-US"/>
          </a:p>
        </p:txBody>
      </p:sp>
    </p:spTree>
    <p:extLst>
      <p:ext uri="{BB962C8B-B14F-4D97-AF65-F5344CB8AC3E}">
        <p14:creationId xmlns:p14="http://schemas.microsoft.com/office/powerpoint/2010/main" val="366203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07BE70-AC5A-3B4F-A5A4-F9673F4C0E98}" type="datetimeFigureOut">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19172-CD5B-D540-B615-023EA46E8725}" type="slidenum">
              <a:rPr lang="en-US" smtClean="0"/>
              <a:t>‹#›</a:t>
            </a:fld>
            <a:endParaRPr lang="en-US"/>
          </a:p>
        </p:txBody>
      </p:sp>
    </p:spTree>
    <p:extLst>
      <p:ext uri="{BB962C8B-B14F-4D97-AF65-F5344CB8AC3E}">
        <p14:creationId xmlns:p14="http://schemas.microsoft.com/office/powerpoint/2010/main" val="87834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07BE70-AC5A-3B4F-A5A4-F9673F4C0E98}" type="datetimeFigureOut">
              <a:rPr lang="en-US" smtClean="0"/>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19172-CD5B-D540-B615-023EA46E8725}" type="slidenum">
              <a:rPr lang="en-US" smtClean="0"/>
              <a:t>‹#›</a:t>
            </a:fld>
            <a:endParaRPr lang="en-US"/>
          </a:p>
        </p:txBody>
      </p:sp>
    </p:spTree>
    <p:extLst>
      <p:ext uri="{BB962C8B-B14F-4D97-AF65-F5344CB8AC3E}">
        <p14:creationId xmlns:p14="http://schemas.microsoft.com/office/powerpoint/2010/main" val="589564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07BE70-AC5A-3B4F-A5A4-F9673F4C0E98}" type="datetimeFigureOut">
              <a:rPr lang="en-US" smtClean="0"/>
              <a:t>4/21/2014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19172-CD5B-D540-B615-023EA46E8725}" type="slidenum">
              <a:rPr lang="en-US" smtClean="0"/>
              <a:t>‹#›</a:t>
            </a:fld>
            <a:endParaRPr lang="en-US"/>
          </a:p>
        </p:txBody>
      </p:sp>
    </p:spTree>
    <p:extLst>
      <p:ext uri="{BB962C8B-B14F-4D97-AF65-F5344CB8AC3E}">
        <p14:creationId xmlns:p14="http://schemas.microsoft.com/office/powerpoint/2010/main" val="2681969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07BE70-AC5A-3B4F-A5A4-F9673F4C0E98}" type="datetimeFigureOut">
              <a:rPr lang="en-US" smtClean="0"/>
              <a:t>4/21/2014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19172-CD5B-D540-B615-023EA46E8725}" type="slidenum">
              <a:rPr lang="en-US" smtClean="0"/>
              <a:t>‹#›</a:t>
            </a:fld>
            <a:endParaRPr lang="en-US"/>
          </a:p>
        </p:txBody>
      </p:sp>
    </p:spTree>
    <p:extLst>
      <p:ext uri="{BB962C8B-B14F-4D97-AF65-F5344CB8AC3E}">
        <p14:creationId xmlns:p14="http://schemas.microsoft.com/office/powerpoint/2010/main" val="394983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7BE70-AC5A-3B4F-A5A4-F9673F4C0E98}" type="datetimeFigureOut">
              <a:rPr lang="en-US" smtClean="0"/>
              <a:t>4/21/2014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19172-CD5B-D540-B615-023EA46E8725}" type="slidenum">
              <a:rPr lang="en-US" smtClean="0"/>
              <a:t>‹#›</a:t>
            </a:fld>
            <a:endParaRPr lang="en-US"/>
          </a:p>
        </p:txBody>
      </p:sp>
    </p:spTree>
    <p:extLst>
      <p:ext uri="{BB962C8B-B14F-4D97-AF65-F5344CB8AC3E}">
        <p14:creationId xmlns:p14="http://schemas.microsoft.com/office/powerpoint/2010/main" val="327804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07BE70-AC5A-3B4F-A5A4-F9673F4C0E98}" type="datetimeFigureOut">
              <a:rPr lang="en-US" smtClean="0"/>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19172-CD5B-D540-B615-023EA46E8725}" type="slidenum">
              <a:rPr lang="en-US" smtClean="0"/>
              <a:t>‹#›</a:t>
            </a:fld>
            <a:endParaRPr lang="en-US"/>
          </a:p>
        </p:txBody>
      </p:sp>
    </p:spTree>
    <p:extLst>
      <p:ext uri="{BB962C8B-B14F-4D97-AF65-F5344CB8AC3E}">
        <p14:creationId xmlns:p14="http://schemas.microsoft.com/office/powerpoint/2010/main" val="1698960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07BE70-AC5A-3B4F-A5A4-F9673F4C0E98}" type="datetimeFigureOut">
              <a:rPr lang="en-US" smtClean="0"/>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19172-CD5B-D540-B615-023EA46E8725}" type="slidenum">
              <a:rPr lang="en-US" smtClean="0"/>
              <a:t>‹#›</a:t>
            </a:fld>
            <a:endParaRPr lang="en-US"/>
          </a:p>
        </p:txBody>
      </p:sp>
    </p:spTree>
    <p:extLst>
      <p:ext uri="{BB962C8B-B14F-4D97-AF65-F5344CB8AC3E}">
        <p14:creationId xmlns:p14="http://schemas.microsoft.com/office/powerpoint/2010/main" val="1141364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7BE70-AC5A-3B4F-A5A4-F9673F4C0E98}" type="datetimeFigureOut">
              <a:rPr lang="en-US" smtClean="0"/>
              <a:t>4/21/2014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19172-CD5B-D540-B615-023EA46E8725}" type="slidenum">
              <a:rPr lang="en-US" smtClean="0"/>
              <a:t>‹#›</a:t>
            </a:fld>
            <a:endParaRPr lang="en-US"/>
          </a:p>
        </p:txBody>
      </p:sp>
    </p:spTree>
    <p:extLst>
      <p:ext uri="{BB962C8B-B14F-4D97-AF65-F5344CB8AC3E}">
        <p14:creationId xmlns:p14="http://schemas.microsoft.com/office/powerpoint/2010/main" val="811813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What is (was) Manifest Destiny?</a:t>
            </a:r>
            <a:endParaRPr lang="en-US" b="1" dirty="0"/>
          </a:p>
        </p:txBody>
      </p:sp>
    </p:spTree>
    <p:extLst>
      <p:ext uri="{BB962C8B-B14F-4D97-AF65-F5344CB8AC3E}">
        <p14:creationId xmlns:p14="http://schemas.microsoft.com/office/powerpoint/2010/main" val="2444886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indent="0">
              <a:buNone/>
            </a:pPr>
            <a:r>
              <a:rPr lang="en-US" dirty="0"/>
              <a:t>In 1816, author and writer John </a:t>
            </a:r>
            <a:r>
              <a:rPr lang="en-US" dirty="0" err="1"/>
              <a:t>Melish</a:t>
            </a:r>
            <a:r>
              <a:rPr lang="en-US" dirty="0"/>
              <a:t> created map of the United States.  Here is what he said regarding the map he made:</a:t>
            </a:r>
          </a:p>
          <a:p>
            <a:endParaRPr lang="en-US" dirty="0"/>
          </a:p>
          <a:p>
            <a:pPr marL="0" indent="0">
              <a:buNone/>
            </a:pPr>
            <a:r>
              <a:rPr lang="en-US" dirty="0"/>
              <a:t>“To present a picture of it was desirable in every point of view. The map so constructed, shows at a glance the whole extent of the United States territory from sea to sea; and in tracing the probable expansion of the human race from east to west, the mind finds an agreeable resting place on its western limits. The view is complete, and leaves nothing to be wished for. It also adds to the beauty and symmetry [balance] of the map; which will, it is confidently believed, be found one of the most useful and ornamental [decorative] works ever executed [created] in this </a:t>
            </a:r>
            <a:r>
              <a:rPr lang="en-US" dirty="0" smtClean="0"/>
              <a:t>country.” 																	</a:t>
            </a:r>
            <a:r>
              <a:rPr lang="en-US" dirty="0"/>
              <a:t>												</a:t>
            </a:r>
            <a:r>
              <a:rPr lang="en-US" dirty="0" smtClean="0"/>
              <a:t> –</a:t>
            </a:r>
            <a:r>
              <a:rPr lang="en-US" dirty="0"/>
              <a:t>John </a:t>
            </a:r>
            <a:r>
              <a:rPr lang="en-US" dirty="0" err="1"/>
              <a:t>Melish</a:t>
            </a:r>
            <a:r>
              <a:rPr lang="en-US" dirty="0"/>
              <a:t>, 1816</a:t>
            </a:r>
          </a:p>
        </p:txBody>
      </p:sp>
    </p:spTree>
    <p:extLst>
      <p:ext uri="{BB962C8B-B14F-4D97-AF65-F5344CB8AC3E}">
        <p14:creationId xmlns:p14="http://schemas.microsoft.com/office/powerpoint/2010/main" val="4002660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902"/>
            <a:ext cx="8229600" cy="4525963"/>
          </a:xfrm>
        </p:spPr>
        <p:txBody>
          <a:bodyPr>
            <a:normAutofit fontScale="47500" lnSpcReduction="20000"/>
          </a:bodyPr>
          <a:lstStyle/>
          <a:p>
            <a:r>
              <a:rPr lang="en-US" b="1" dirty="0"/>
              <a:t>Questioning the Document:</a:t>
            </a:r>
          </a:p>
          <a:p>
            <a:endParaRPr lang="en-US" b="1" dirty="0"/>
          </a:p>
          <a:p>
            <a:endParaRPr lang="en-US" b="1" dirty="0"/>
          </a:p>
          <a:p>
            <a:r>
              <a:rPr lang="en-US" dirty="0"/>
              <a:t>1.)  According to </a:t>
            </a:r>
            <a:r>
              <a:rPr lang="en-US" dirty="0" err="1"/>
              <a:t>Melish</a:t>
            </a:r>
            <a:r>
              <a:rPr lang="en-US" dirty="0"/>
              <a:t>, why did he decide to draw the map of the United States this way?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2.)  How does this viewpoint represent Manifest Destiny?</a:t>
            </a:r>
          </a:p>
        </p:txBody>
      </p:sp>
    </p:spTree>
    <p:extLst>
      <p:ext uri="{BB962C8B-B14F-4D97-AF65-F5344CB8AC3E}">
        <p14:creationId xmlns:p14="http://schemas.microsoft.com/office/powerpoint/2010/main" val="530426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3-03-02 at 1.32.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09" y="1273932"/>
            <a:ext cx="8148391" cy="4285047"/>
          </a:xfrm>
          <a:prstGeom prst="rect">
            <a:avLst/>
          </a:prstGeom>
        </p:spPr>
      </p:pic>
    </p:spTree>
    <p:extLst>
      <p:ext uri="{BB962C8B-B14F-4D97-AF65-F5344CB8AC3E}">
        <p14:creationId xmlns:p14="http://schemas.microsoft.com/office/powerpoint/2010/main" val="512589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3-03-02 at 1.35.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00948"/>
            <a:ext cx="8153400" cy="4749800"/>
          </a:xfrm>
          <a:prstGeom prst="rect">
            <a:avLst/>
          </a:prstGeom>
        </p:spPr>
      </p:pic>
    </p:spTree>
    <p:extLst>
      <p:ext uri="{BB962C8B-B14F-4D97-AF65-F5344CB8AC3E}">
        <p14:creationId xmlns:p14="http://schemas.microsoft.com/office/powerpoint/2010/main" val="4231939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3-03-02 at 1.32.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74" y="1765155"/>
            <a:ext cx="8680257" cy="3628870"/>
          </a:xfrm>
          <a:prstGeom prst="rect">
            <a:avLst/>
          </a:prstGeom>
        </p:spPr>
      </p:pic>
    </p:spTree>
    <p:extLst>
      <p:ext uri="{BB962C8B-B14F-4D97-AF65-F5344CB8AC3E}">
        <p14:creationId xmlns:p14="http://schemas.microsoft.com/office/powerpoint/2010/main" val="1292511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3-03-02 at 1.35.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20763"/>
            <a:ext cx="8153400" cy="5105400"/>
          </a:xfrm>
          <a:prstGeom prst="rect">
            <a:avLst/>
          </a:prstGeom>
        </p:spPr>
      </p:pic>
    </p:spTree>
    <p:extLst>
      <p:ext uri="{BB962C8B-B14F-4D97-AF65-F5344CB8AC3E}">
        <p14:creationId xmlns:p14="http://schemas.microsoft.com/office/powerpoint/2010/main" val="3493469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298313" y="950952"/>
            <a:ext cx="8669893" cy="4987423"/>
          </a:xfrm>
          <a:prstGeom prst="rect">
            <a:avLst/>
          </a:prstGeom>
        </p:spPr>
      </p:pic>
    </p:spTree>
    <p:extLst>
      <p:ext uri="{BB962C8B-B14F-4D97-AF65-F5344CB8AC3E}">
        <p14:creationId xmlns:p14="http://schemas.microsoft.com/office/powerpoint/2010/main" val="3282411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58" y="381905"/>
            <a:ext cx="8972872" cy="1470025"/>
          </a:xfrm>
        </p:spPr>
        <p:txBody>
          <a:bodyPr>
            <a:normAutofit fontScale="90000"/>
          </a:bodyPr>
          <a:lstStyle/>
          <a:p>
            <a:r>
              <a:rPr lang="en-US" dirty="0" smtClean="0"/>
              <a:t>In the late 1700s and 1800s, Americans everywhere shared a common belief called “Manifest Destiny.”</a:t>
            </a:r>
            <a:endParaRPr lang="en-US" dirty="0"/>
          </a:p>
        </p:txBody>
      </p:sp>
      <p:sp>
        <p:nvSpPr>
          <p:cNvPr id="3" name="Title 1"/>
          <p:cNvSpPr txBox="1">
            <a:spLocks/>
          </p:cNvSpPr>
          <p:nvPr/>
        </p:nvSpPr>
        <p:spPr>
          <a:xfrm>
            <a:off x="88658" y="4674673"/>
            <a:ext cx="8972872" cy="1470025"/>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First – what is a “destiny”?  What does it mean to be “destined” to do something?</a:t>
            </a:r>
            <a:endParaRPr lang="en-US" dirty="0"/>
          </a:p>
        </p:txBody>
      </p:sp>
    </p:spTree>
    <p:extLst>
      <p:ext uri="{BB962C8B-B14F-4D97-AF65-F5344CB8AC3E}">
        <p14:creationId xmlns:p14="http://schemas.microsoft.com/office/powerpoint/2010/main" val="3448036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58" y="381905"/>
            <a:ext cx="8972872" cy="1470025"/>
          </a:xfrm>
        </p:spPr>
        <p:txBody>
          <a:bodyPr>
            <a:normAutofit fontScale="90000"/>
          </a:bodyPr>
          <a:lstStyle/>
          <a:p>
            <a:r>
              <a:rPr lang="en-US" dirty="0" smtClean="0"/>
              <a:t>American’s believed they were “destined” to do something.  But what?</a:t>
            </a:r>
            <a:endParaRPr lang="en-US" dirty="0"/>
          </a:p>
        </p:txBody>
      </p:sp>
      <p:sp>
        <p:nvSpPr>
          <p:cNvPr id="3" name="Title 1"/>
          <p:cNvSpPr txBox="1">
            <a:spLocks/>
          </p:cNvSpPr>
          <p:nvPr/>
        </p:nvSpPr>
        <p:spPr>
          <a:xfrm>
            <a:off x="88658" y="4041395"/>
            <a:ext cx="8972872" cy="2631159"/>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Second – what does “manifest” mean?</a:t>
            </a:r>
          </a:p>
          <a:p>
            <a:r>
              <a:rPr lang="en-US" dirty="0" smtClean="0"/>
              <a:t>If something is “manifest” it means it is clear or obvious to the eye.  Manifest means “it’s a no-brainer.”</a:t>
            </a:r>
            <a:endParaRPr lang="en-US" dirty="0"/>
          </a:p>
        </p:txBody>
      </p:sp>
    </p:spTree>
    <p:extLst>
      <p:ext uri="{BB962C8B-B14F-4D97-AF65-F5344CB8AC3E}">
        <p14:creationId xmlns:p14="http://schemas.microsoft.com/office/powerpoint/2010/main" val="69599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58" y="1404625"/>
            <a:ext cx="8972872" cy="1470025"/>
          </a:xfrm>
        </p:spPr>
        <p:txBody>
          <a:bodyPr>
            <a:normAutofit fontScale="90000"/>
          </a:bodyPr>
          <a:lstStyle/>
          <a:p>
            <a:r>
              <a:rPr lang="en-US" dirty="0" smtClean="0"/>
              <a:t>So, American’s believed that they were “destined” to do something – and that whatever that something </a:t>
            </a:r>
            <a:r>
              <a:rPr lang="en-US" i="1" dirty="0" smtClean="0"/>
              <a:t>was</a:t>
            </a:r>
            <a:r>
              <a:rPr lang="en-US" dirty="0" smtClean="0"/>
              <a:t> was a “no brainer.”  They believed it was obvious, that everyone should know about it!</a:t>
            </a:r>
            <a:endParaRPr lang="en-US" dirty="0"/>
          </a:p>
        </p:txBody>
      </p:sp>
      <p:sp>
        <p:nvSpPr>
          <p:cNvPr id="3" name="Title 1"/>
          <p:cNvSpPr txBox="1">
            <a:spLocks/>
          </p:cNvSpPr>
          <p:nvPr/>
        </p:nvSpPr>
        <p:spPr>
          <a:xfrm>
            <a:off x="88658" y="4041395"/>
            <a:ext cx="8972872" cy="263115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So --- what was it?</a:t>
            </a:r>
            <a:endParaRPr lang="en-US" dirty="0"/>
          </a:p>
        </p:txBody>
      </p:sp>
    </p:spTree>
    <p:extLst>
      <p:ext uri="{BB962C8B-B14F-4D97-AF65-F5344CB8AC3E}">
        <p14:creationId xmlns:p14="http://schemas.microsoft.com/office/powerpoint/2010/main" val="1850211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58" y="1404625"/>
            <a:ext cx="8972872" cy="1470025"/>
          </a:xfrm>
        </p:spPr>
        <p:txBody>
          <a:bodyPr>
            <a:normAutofit fontScale="90000"/>
          </a:bodyPr>
          <a:lstStyle/>
          <a:p>
            <a:r>
              <a:rPr lang="en-US" b="1" u="sng" dirty="0" smtClean="0"/>
              <a:t>Manifest Destiny</a:t>
            </a:r>
            <a:r>
              <a:rPr lang="en-US" dirty="0" smtClean="0"/>
              <a:t> – </a:t>
            </a:r>
            <a:r>
              <a:rPr lang="en-US" sz="4200" dirty="0" smtClean="0"/>
              <a:t>the belief that the United States had a “God-given” right to expand across the entire continent.  </a:t>
            </a:r>
            <a:r>
              <a:rPr lang="en-US" sz="4200" dirty="0"/>
              <a:t> </a:t>
            </a:r>
            <a:r>
              <a:rPr lang="en-US" sz="4200" dirty="0" smtClean="0"/>
              <a:t>The expansion of the U.S. was both justified due to their superior culture and inevitable.  </a:t>
            </a:r>
            <a:endParaRPr lang="en-US" sz="4200" dirty="0"/>
          </a:p>
        </p:txBody>
      </p:sp>
      <p:sp>
        <p:nvSpPr>
          <p:cNvPr id="3" name="Title 1"/>
          <p:cNvSpPr txBox="1">
            <a:spLocks/>
          </p:cNvSpPr>
          <p:nvPr/>
        </p:nvSpPr>
        <p:spPr>
          <a:xfrm>
            <a:off x="88658" y="4156860"/>
            <a:ext cx="2055595" cy="242483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rgbClr val="FF0000"/>
                </a:solidFill>
              </a:rPr>
              <a:t>It was clear. </a:t>
            </a:r>
            <a:endParaRPr lang="en-US" sz="3000" b="1" dirty="0">
              <a:solidFill>
                <a:srgbClr val="F79646"/>
              </a:solidFill>
            </a:endParaRPr>
          </a:p>
        </p:txBody>
      </p:sp>
      <p:sp>
        <p:nvSpPr>
          <p:cNvPr id="4" name="Rectangle 3"/>
          <p:cNvSpPr/>
          <p:nvPr/>
        </p:nvSpPr>
        <p:spPr>
          <a:xfrm>
            <a:off x="2243219" y="5093671"/>
            <a:ext cx="2503936" cy="538609"/>
          </a:xfrm>
          <a:prstGeom prst="rect">
            <a:avLst/>
          </a:prstGeom>
        </p:spPr>
        <p:txBody>
          <a:bodyPr wrap="none">
            <a:spAutoFit/>
          </a:bodyPr>
          <a:lstStyle/>
          <a:p>
            <a:r>
              <a:rPr lang="en-US" sz="2900" b="1" dirty="0" smtClean="0">
                <a:solidFill>
                  <a:schemeClr val="accent1">
                    <a:lumMod val="75000"/>
                  </a:schemeClr>
                </a:solidFill>
              </a:rPr>
              <a:t>It was obvious. </a:t>
            </a:r>
            <a:endParaRPr lang="en-US" sz="2900" dirty="0"/>
          </a:p>
        </p:txBody>
      </p:sp>
      <p:sp>
        <p:nvSpPr>
          <p:cNvPr id="5" name="Rectangle 4"/>
          <p:cNvSpPr/>
          <p:nvPr/>
        </p:nvSpPr>
        <p:spPr>
          <a:xfrm>
            <a:off x="4849404" y="5099147"/>
            <a:ext cx="4294596" cy="538609"/>
          </a:xfrm>
          <a:prstGeom prst="rect">
            <a:avLst/>
          </a:prstGeom>
        </p:spPr>
        <p:txBody>
          <a:bodyPr wrap="none">
            <a:spAutoFit/>
          </a:bodyPr>
          <a:lstStyle/>
          <a:p>
            <a:r>
              <a:rPr lang="en-US" sz="2900" b="1" dirty="0" smtClean="0">
                <a:solidFill>
                  <a:srgbClr val="F79646"/>
                </a:solidFill>
              </a:rPr>
              <a:t>It was destined to happen.</a:t>
            </a:r>
            <a:endParaRPr lang="en-US" sz="2900" b="1" dirty="0">
              <a:solidFill>
                <a:srgbClr val="F79646"/>
              </a:solidFill>
            </a:endParaRPr>
          </a:p>
        </p:txBody>
      </p:sp>
    </p:spTree>
    <p:extLst>
      <p:ext uri="{BB962C8B-B14F-4D97-AF65-F5344CB8AC3E}">
        <p14:creationId xmlns:p14="http://schemas.microsoft.com/office/powerpoint/2010/main" val="56129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0"/>
            <a:ext cx="7772400" cy="544351"/>
          </a:xfrm>
        </p:spPr>
        <p:txBody>
          <a:bodyPr>
            <a:normAutofit fontScale="90000"/>
          </a:bodyPr>
          <a:lstStyle/>
          <a:p>
            <a:r>
              <a:rPr lang="en-US" b="1" dirty="0" smtClean="0"/>
              <a:t>The United States in 1872</a:t>
            </a:r>
            <a:endParaRPr lang="en-US" b="1" dirty="0"/>
          </a:p>
        </p:txBody>
      </p:sp>
      <p:pic>
        <p:nvPicPr>
          <p:cNvPr id="7" name="Picture 6" descr="Screen Shot 2013-03-02 at 11.56.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3430"/>
            <a:ext cx="9144000" cy="5801156"/>
          </a:xfrm>
          <a:prstGeom prst="rect">
            <a:avLst/>
          </a:prstGeom>
        </p:spPr>
      </p:pic>
    </p:spTree>
    <p:extLst>
      <p:ext uri="{BB962C8B-B14F-4D97-AF65-F5344CB8AC3E}">
        <p14:creationId xmlns:p14="http://schemas.microsoft.com/office/powerpoint/2010/main" val="216308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72175"/>
            <a:ext cx="7772400" cy="544351"/>
          </a:xfrm>
        </p:spPr>
        <p:txBody>
          <a:bodyPr>
            <a:normAutofit fontScale="90000"/>
          </a:bodyPr>
          <a:lstStyle/>
          <a:p>
            <a:r>
              <a:rPr lang="en-US" b="1" dirty="0" smtClean="0"/>
              <a:t>The United States in 1850</a:t>
            </a:r>
            <a:endParaRPr lang="en-US" b="1" dirty="0"/>
          </a:p>
        </p:txBody>
      </p:sp>
      <p:pic>
        <p:nvPicPr>
          <p:cNvPr id="5" name="Picture 4" descr="1850smith-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3727"/>
            <a:ext cx="9144000" cy="5944273"/>
          </a:xfrm>
          <a:prstGeom prst="rect">
            <a:avLst/>
          </a:prstGeom>
        </p:spPr>
      </p:pic>
    </p:spTree>
    <p:extLst>
      <p:ext uri="{BB962C8B-B14F-4D97-AF65-F5344CB8AC3E}">
        <p14:creationId xmlns:p14="http://schemas.microsoft.com/office/powerpoint/2010/main" val="287954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72175"/>
            <a:ext cx="7772400" cy="544351"/>
          </a:xfrm>
        </p:spPr>
        <p:txBody>
          <a:bodyPr>
            <a:normAutofit fontScale="90000"/>
          </a:bodyPr>
          <a:lstStyle/>
          <a:p>
            <a:r>
              <a:rPr lang="en-US" b="1" dirty="0" smtClean="0"/>
              <a:t>The United States in 1816</a:t>
            </a:r>
            <a:endParaRPr lang="en-US" b="1" dirty="0"/>
          </a:p>
        </p:txBody>
      </p:sp>
      <p:pic>
        <p:nvPicPr>
          <p:cNvPr id="6" name="Picture 5" descr="Screen Shot 2013-03-02 at 11.58.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05"/>
            <a:ext cx="9137064" cy="5800495"/>
          </a:xfrm>
          <a:prstGeom prst="rect">
            <a:avLst/>
          </a:prstGeom>
        </p:spPr>
      </p:pic>
    </p:spTree>
    <p:extLst>
      <p:ext uri="{BB962C8B-B14F-4D97-AF65-F5344CB8AC3E}">
        <p14:creationId xmlns:p14="http://schemas.microsoft.com/office/powerpoint/2010/main" val="143706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1816 </a:t>
            </a:r>
            <a:r>
              <a:rPr lang="en-US" dirty="0" err="1" smtClean="0"/>
              <a:t>cont</a:t>
            </a:r>
            <a:r>
              <a:rPr lang="en-US" dirty="0" smtClean="0"/>
              <a:t>…</a:t>
            </a:r>
            <a:endParaRPr lang="en-US" dirty="0"/>
          </a:p>
        </p:txBody>
      </p:sp>
      <p:sp>
        <p:nvSpPr>
          <p:cNvPr id="3" name="Content Placeholder 2"/>
          <p:cNvSpPr>
            <a:spLocks noGrp="1"/>
          </p:cNvSpPr>
          <p:nvPr>
            <p:ph idx="1"/>
          </p:nvPr>
        </p:nvSpPr>
        <p:spPr>
          <a:xfrm>
            <a:off x="6500698" y="274638"/>
            <a:ext cx="2643301" cy="6356549"/>
          </a:xfrm>
        </p:spPr>
        <p:txBody>
          <a:bodyPr>
            <a:normAutofit lnSpcReduction="10000"/>
          </a:bodyPr>
          <a:lstStyle/>
          <a:p>
            <a:r>
              <a:rPr lang="en-US" sz="2300" dirty="0" smtClean="0"/>
              <a:t>Painted by John </a:t>
            </a:r>
            <a:r>
              <a:rPr lang="en-US" sz="2300" dirty="0" err="1" smtClean="0"/>
              <a:t>Melish</a:t>
            </a:r>
            <a:r>
              <a:rPr lang="en-US" sz="2300" dirty="0" smtClean="0"/>
              <a:t> in 1816</a:t>
            </a:r>
          </a:p>
          <a:p>
            <a:endParaRPr lang="en-US" sz="2300" dirty="0"/>
          </a:p>
          <a:p>
            <a:r>
              <a:rPr lang="en-US" sz="2300" dirty="0" smtClean="0"/>
              <a:t>Why did he draw this as he did?</a:t>
            </a:r>
          </a:p>
          <a:p>
            <a:endParaRPr lang="en-US" sz="2300" dirty="0"/>
          </a:p>
          <a:p>
            <a:r>
              <a:rPr lang="en-US" sz="2300" dirty="0" smtClean="0"/>
              <a:t>He could have just drawn the size of the United States as the time –  instead he draw the entire continent</a:t>
            </a:r>
          </a:p>
          <a:p>
            <a:endParaRPr lang="en-US" sz="2300" dirty="0"/>
          </a:p>
          <a:p>
            <a:r>
              <a:rPr lang="en-US" sz="2300" dirty="0"/>
              <a:t>W</a:t>
            </a:r>
            <a:r>
              <a:rPr lang="en-US" sz="2300" dirty="0" smtClean="0"/>
              <a:t>hy did he choose to do this?</a:t>
            </a:r>
          </a:p>
          <a:p>
            <a:endParaRPr lang="en-US" sz="2300" dirty="0"/>
          </a:p>
          <a:p>
            <a:endParaRPr lang="en-US" sz="2300" dirty="0"/>
          </a:p>
        </p:txBody>
      </p:sp>
      <p:pic>
        <p:nvPicPr>
          <p:cNvPr id="4" name="Picture 3" descr="Screen Shot 2013-03-02 at 11.58.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6500699" cy="4126848"/>
          </a:xfrm>
          <a:prstGeom prst="rect">
            <a:avLst/>
          </a:prstGeom>
        </p:spPr>
      </p:pic>
    </p:spTree>
    <p:extLst>
      <p:ext uri="{BB962C8B-B14F-4D97-AF65-F5344CB8AC3E}">
        <p14:creationId xmlns:p14="http://schemas.microsoft.com/office/powerpoint/2010/main" val="264290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284</TotalTime>
  <Words>437</Words>
  <Application>Microsoft Office PowerPoint</Application>
  <PresentationFormat>On-screen Show (4:3)</PresentationFormat>
  <Paragraphs>42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What is (was) Manifest Destiny?</vt:lpstr>
      <vt:lpstr>In the late 1700s and 1800s, Americans everywhere shared a common belief called “Manifest Destiny.”</vt:lpstr>
      <vt:lpstr>American’s believed they were “destined” to do something.  But what?</vt:lpstr>
      <vt:lpstr>So, American’s believed that they were “destined” to do something – and that whatever that something was was a “no brainer.”  They believed it was obvious, that everyone should know about it!</vt:lpstr>
      <vt:lpstr>Manifest Destiny – the belief that the United States had a “God-given” right to expand across the entire continent.   The expansion of the U.S. was both justified due to their superior culture and inevitable.  </vt:lpstr>
      <vt:lpstr>The United States in 1872</vt:lpstr>
      <vt:lpstr>The United States in 1850</vt:lpstr>
      <vt:lpstr>The United States in 1816</vt:lpstr>
      <vt:lpstr>1816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(was) Manifest Destiny?</dc:title>
  <dc:creator>Mr. Garber</dc:creator>
  <cp:lastModifiedBy>SOLSCH Domain Administrator</cp:lastModifiedBy>
  <cp:revision>13</cp:revision>
  <dcterms:created xsi:type="dcterms:W3CDTF">2013-03-02T16:54:43Z</dcterms:created>
  <dcterms:modified xsi:type="dcterms:W3CDTF">2014-04-21T18:51:54Z</dcterms:modified>
</cp:coreProperties>
</file>